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77" r:id="rId4"/>
    <p:sldId id="259" r:id="rId5"/>
    <p:sldId id="264" r:id="rId6"/>
    <p:sldId id="262" r:id="rId7"/>
    <p:sldId id="263" r:id="rId8"/>
    <p:sldId id="260" r:id="rId9"/>
    <p:sldId id="265" r:id="rId10"/>
    <p:sldId id="266" r:id="rId11"/>
    <p:sldId id="267" r:id="rId12"/>
    <p:sldId id="268" r:id="rId13"/>
    <p:sldId id="270" r:id="rId14"/>
    <p:sldId id="261" r:id="rId15"/>
    <p:sldId id="271" r:id="rId16"/>
    <p:sldId id="272" r:id="rId17"/>
    <p:sldId id="290" r:id="rId18"/>
    <p:sldId id="291" r:id="rId19"/>
    <p:sldId id="293" r:id="rId20"/>
    <p:sldId id="296" r:id="rId21"/>
    <p:sldId id="278" r:id="rId22"/>
    <p:sldId id="279" r:id="rId23"/>
    <p:sldId id="284" r:id="rId24"/>
    <p:sldId id="285" r:id="rId25"/>
    <p:sldId id="280" r:id="rId26"/>
    <p:sldId id="289" r:id="rId27"/>
    <p:sldId id="292" r:id="rId28"/>
    <p:sldId id="283" r:id="rId29"/>
    <p:sldId id="286" r:id="rId30"/>
    <p:sldId id="288" r:id="rId31"/>
    <p:sldId id="294" r:id="rId32"/>
    <p:sldId id="295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3"/>
    <p:restoredTop sz="94676"/>
  </p:normalViewPr>
  <p:slideViewPr>
    <p:cSldViewPr snapToGrid="0" snapToObjects="1">
      <p:cViewPr>
        <p:scale>
          <a:sx n="71" d="100"/>
          <a:sy n="71" d="100"/>
        </p:scale>
        <p:origin x="-738" y="-6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27A63-E060-5B43-959C-828B7575F293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95BA0-5264-6E43-9D38-67CD6434A651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34530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981A-FA58-0943-8999-99ADEC3731F9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1AFFA-D964-4B43-910B-E9603504F670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93840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981A-FA58-0943-8999-99ADEC3731F9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1AFFA-D964-4B43-910B-E9603504F670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4588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981A-FA58-0943-8999-99ADEC3731F9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1AFFA-D964-4B43-910B-E9603504F670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04746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981A-FA58-0943-8999-99ADEC3731F9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1AFFA-D964-4B43-910B-E9603504F670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1417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981A-FA58-0943-8999-99ADEC3731F9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1AFFA-D964-4B43-910B-E9603504F670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6881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981A-FA58-0943-8999-99ADEC3731F9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1AFFA-D964-4B43-910B-E9603504F670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221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981A-FA58-0943-8999-99ADEC3731F9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1AFFA-D964-4B43-910B-E9603504F670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0666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981A-FA58-0943-8999-99ADEC3731F9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1AFFA-D964-4B43-910B-E9603504F670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1563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981A-FA58-0943-8999-99ADEC3731F9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1AFFA-D964-4B43-910B-E9603504F670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53848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981A-FA58-0943-8999-99ADEC3731F9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1AFFA-D964-4B43-910B-E9603504F670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3027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981A-FA58-0943-8999-99ADEC3731F9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1AFFA-D964-4B43-910B-E9603504F670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83506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8981A-FA58-0943-8999-99ADEC3731F9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1AFFA-D964-4B43-910B-E9603504F670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1382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“Stressed-out” agents</a:t>
            </a:r>
            <a:endParaRPr lang="en-US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Workshop </a:t>
            </a:r>
            <a:r>
              <a:rPr lang="mr-IN" dirty="0" smtClean="0"/>
              <a:t>–</a:t>
            </a:r>
            <a:r>
              <a:rPr lang="en-US" dirty="0" smtClean="0"/>
              <a:t> 14-16/02/2017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748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Dropbox\WORKSHOP_WILLIAMS\PRESENTAZIONI\wip\part2\00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769" y="941640"/>
            <a:ext cx="5342883" cy="4578477"/>
          </a:xfrm>
          <a:prstGeom prst="rect">
            <a:avLst/>
          </a:prstGeom>
          <a:noFill/>
        </p:spPr>
      </p:pic>
      <p:pic>
        <p:nvPicPr>
          <p:cNvPr id="7171" name="Picture 3" descr="D:\Dropbox\WORKSHOP_WILLIAMS\PRESENTAZIONI\wip\part2\04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2652" y="941640"/>
            <a:ext cx="5342882" cy="45386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Dropbox\WORKSHOP_WILLIAMS\PRESENTAZIONI\wip\part2\04b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62262" y="657225"/>
            <a:ext cx="6391276" cy="5429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Dropbox\WORKSHOP_WILLIAMS\PRESENTAZIONI\wip\part2\05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38450" y="571500"/>
            <a:ext cx="6391275" cy="5429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Dropbox\WORKSHOP_WILLIAMS\PRESENTAZIONI\wip\part2\06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00075"/>
            <a:ext cx="6391275" cy="5429250"/>
          </a:xfrm>
          <a:prstGeom prst="rect">
            <a:avLst/>
          </a:prstGeom>
          <a:noFill/>
        </p:spPr>
      </p:pic>
      <p:pic>
        <p:nvPicPr>
          <p:cNvPr id="9219" name="Picture 3" descr="D:\Dropbox\WORKSHOP_WILLIAMS\PRESENTAZIONI\wip\part2\7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00725" y="600075"/>
            <a:ext cx="6391275" cy="5429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138554"/>
            <a:ext cx="10515600" cy="1325563"/>
          </a:xfrm>
        </p:spPr>
        <p:txBody>
          <a:bodyPr/>
          <a:lstStyle/>
          <a:p>
            <a:r>
              <a:rPr lang="en-US" dirty="0" smtClean="0"/>
              <a:t>Phase 2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166407"/>
            <a:ext cx="6819900" cy="5234394"/>
          </a:xfrm>
        </p:spPr>
        <p:txBody>
          <a:bodyPr>
            <a:normAutofit fontScale="92500" lnSpcReduction="10000"/>
          </a:bodyPr>
          <a:lstStyle/>
          <a:p>
            <a:pPr marL="0">
              <a:buNone/>
            </a:pPr>
            <a:r>
              <a:rPr lang="en-US" dirty="0" smtClean="0">
                <a:latin typeface="+mj-lt"/>
              </a:rPr>
              <a:t>Each agent has an assigned random value of </a:t>
            </a:r>
            <a:r>
              <a:rPr lang="en-US" b="1" dirty="0" smtClean="0">
                <a:latin typeface="+mj-lt"/>
              </a:rPr>
              <a:t>mass</a:t>
            </a:r>
            <a:r>
              <a:rPr lang="en-US" dirty="0" smtClean="0">
                <a:latin typeface="+mj-lt"/>
              </a:rPr>
              <a:t>, that is used in the acceleration evaluation process</a:t>
            </a:r>
            <a:r>
              <a:rPr lang="en-US" i="1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(</a:t>
            </a:r>
            <a:r>
              <a:rPr lang="en-US" i="1" dirty="0" smtClean="0">
                <a:latin typeface="+mj-lt"/>
              </a:rPr>
              <a:t>a=F/m</a:t>
            </a:r>
            <a:r>
              <a:rPr lang="en-US" dirty="0" smtClean="0">
                <a:latin typeface="+mj-lt"/>
              </a:rPr>
              <a:t>) and in the gravitational force evaluation process, between two agents (</a:t>
            </a:r>
            <a:r>
              <a:rPr lang="en-US" i="1" dirty="0" smtClean="0">
                <a:latin typeface="+mj-lt"/>
              </a:rPr>
              <a:t>F</a:t>
            </a:r>
            <a:r>
              <a:rPr lang="en-US" i="1" baseline="-25000" dirty="0" smtClean="0">
                <a:latin typeface="+mj-lt"/>
              </a:rPr>
              <a:t>G</a:t>
            </a:r>
            <a:r>
              <a:rPr lang="en-US" i="1" dirty="0" smtClean="0">
                <a:latin typeface="+mj-lt"/>
              </a:rPr>
              <a:t>=Gm</a:t>
            </a:r>
            <a:r>
              <a:rPr lang="en-US" i="1" baseline="-25000" dirty="0" smtClean="0">
                <a:latin typeface="+mj-lt"/>
              </a:rPr>
              <a:t>1</a:t>
            </a:r>
            <a:r>
              <a:rPr lang="en-US" i="1" dirty="0" smtClean="0">
                <a:latin typeface="+mj-lt"/>
              </a:rPr>
              <a:t>m</a:t>
            </a:r>
            <a:r>
              <a:rPr lang="en-US" i="1" baseline="-25000" dirty="0" smtClean="0">
                <a:latin typeface="+mj-lt"/>
              </a:rPr>
              <a:t>2</a:t>
            </a:r>
            <a:r>
              <a:rPr lang="en-US" i="1" dirty="0" smtClean="0">
                <a:latin typeface="+mj-lt"/>
              </a:rPr>
              <a:t>/r</a:t>
            </a:r>
            <a:r>
              <a:rPr lang="en-US" i="1" baseline="-25000" dirty="0" smtClean="0">
                <a:latin typeface="+mj-lt"/>
              </a:rPr>
              <a:t>12</a:t>
            </a:r>
            <a:r>
              <a:rPr lang="en-US" i="1" baseline="30000" dirty="0" smtClean="0">
                <a:latin typeface="+mj-lt"/>
              </a:rPr>
              <a:t>2</a:t>
            </a:r>
            <a:r>
              <a:rPr lang="en-US" i="1" dirty="0" smtClean="0">
                <a:latin typeface="+mj-lt"/>
              </a:rPr>
              <a:t>)</a:t>
            </a:r>
          </a:p>
          <a:p>
            <a:pPr marL="0">
              <a:buNone/>
            </a:pPr>
            <a:endParaRPr lang="en-US" dirty="0">
              <a:latin typeface="+mj-lt"/>
            </a:endParaRPr>
          </a:p>
          <a:p>
            <a:pPr marL="0">
              <a:buNone/>
            </a:pPr>
            <a:r>
              <a:rPr lang="en-US" dirty="0" smtClean="0">
                <a:latin typeface="+mj-lt"/>
              </a:rPr>
              <a:t>The agents are visualized as </a:t>
            </a:r>
            <a:r>
              <a:rPr lang="en-US" b="1" dirty="0" smtClean="0">
                <a:latin typeface="+mj-lt"/>
              </a:rPr>
              <a:t>spheres</a:t>
            </a:r>
            <a:r>
              <a:rPr lang="en-US" dirty="0" smtClean="0">
                <a:latin typeface="+mj-lt"/>
              </a:rPr>
              <a:t> (instead of points), with the center in the agent’s position and the radius corresponding to their mass</a:t>
            </a:r>
          </a:p>
          <a:p>
            <a:pPr marL="0">
              <a:buNone/>
            </a:pPr>
            <a:endParaRPr lang="en-US" dirty="0">
              <a:latin typeface="+mj-lt"/>
            </a:endParaRPr>
          </a:p>
          <a:p>
            <a:pPr marL="0">
              <a:buNone/>
            </a:pPr>
            <a:r>
              <a:rPr lang="en-US" dirty="0" smtClean="0">
                <a:latin typeface="+mj-lt"/>
              </a:rPr>
              <a:t>For each time step, along with the location update also a </a:t>
            </a:r>
            <a:r>
              <a:rPr lang="en-US" b="1" dirty="0" smtClean="0">
                <a:latin typeface="+mj-lt"/>
              </a:rPr>
              <a:t>velocity check </a:t>
            </a:r>
            <a:r>
              <a:rPr lang="en-US" dirty="0" smtClean="0">
                <a:latin typeface="+mj-lt"/>
              </a:rPr>
              <a:t>is running: if it is higher than a user input value (</a:t>
            </a:r>
            <a:r>
              <a:rPr lang="en-US" dirty="0" err="1" smtClean="0">
                <a:latin typeface="+mj-lt"/>
              </a:rPr>
              <a:t>M</a:t>
            </a:r>
            <a:r>
              <a:rPr lang="en-US" baseline="-25000" dirty="0" err="1" smtClean="0">
                <a:latin typeface="+mj-lt"/>
              </a:rPr>
              <a:t>v</a:t>
            </a:r>
            <a:r>
              <a:rPr lang="en-US" dirty="0" smtClean="0">
                <a:latin typeface="+mj-lt"/>
              </a:rPr>
              <a:t>), the velocity is automatically scaled to the maximum value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2" descr="D:\Dropbox\WORKSHOP_WILLIAMS\PRESENTAZIONI\wip\part3\p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58100" y="1166407"/>
            <a:ext cx="3743325" cy="3328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3596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D:\Dropbox\WORKSHOP_WILLIAMS\PRESENTAZIONI\wip\part3\m01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47988" y="657225"/>
            <a:ext cx="6391275" cy="5429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Dropbox\WORKSHOP_WILLIAMS\PRESENTAZIONI\wip\part3\m01vect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6538" y="771525"/>
            <a:ext cx="6391275" cy="5429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rvis\Desktop\mass with increased g value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8082" y="512763"/>
            <a:ext cx="6391275" cy="5429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138554"/>
            <a:ext cx="10515600" cy="1325563"/>
          </a:xfrm>
        </p:spPr>
        <p:txBody>
          <a:bodyPr/>
          <a:lstStyle/>
          <a:p>
            <a:r>
              <a:rPr lang="en-US" dirty="0" smtClean="0"/>
              <a:t>Phase 3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464117"/>
            <a:ext cx="6819900" cy="4911664"/>
          </a:xfrm>
        </p:spPr>
        <p:txBody>
          <a:bodyPr>
            <a:normAutofit/>
          </a:bodyPr>
          <a:lstStyle/>
          <a:p>
            <a:pPr marL="0">
              <a:buNone/>
            </a:pPr>
            <a:r>
              <a:rPr lang="en-US" dirty="0" smtClean="0">
                <a:latin typeface="+mj-lt"/>
              </a:rPr>
              <a:t>Each agent’s path is also altered by the </a:t>
            </a:r>
            <a:r>
              <a:rPr lang="en-US" b="1" dirty="0" smtClean="0">
                <a:latin typeface="+mj-lt"/>
              </a:rPr>
              <a:t>influence</a:t>
            </a:r>
            <a:r>
              <a:rPr lang="en-US" dirty="0" smtClean="0">
                <a:latin typeface="+mj-lt"/>
              </a:rPr>
              <a:t> of the agents in the visual cone</a:t>
            </a:r>
          </a:p>
          <a:p>
            <a:pPr marL="0">
              <a:buNone/>
            </a:pPr>
            <a:endParaRPr lang="en-US" dirty="0">
              <a:latin typeface="+mj-lt"/>
            </a:endParaRPr>
          </a:p>
          <a:p>
            <a:pPr marL="0">
              <a:buNone/>
            </a:pPr>
            <a:r>
              <a:rPr lang="en-US" dirty="0" smtClean="0">
                <a:latin typeface="+mj-lt"/>
              </a:rPr>
              <a:t>Other agents’ velocity inside the cone is averaged and applied with a reducing factor as a </a:t>
            </a:r>
            <a:r>
              <a:rPr lang="en-US" b="1" dirty="0" smtClean="0">
                <a:latin typeface="+mj-lt"/>
              </a:rPr>
              <a:t>steering force </a:t>
            </a:r>
            <a:r>
              <a:rPr lang="en-US" dirty="0" smtClean="0">
                <a:latin typeface="+mj-lt"/>
              </a:rPr>
              <a:t>to the agent</a:t>
            </a:r>
          </a:p>
          <a:p>
            <a:pPr marL="0">
              <a:buNone/>
            </a:pPr>
            <a:endParaRPr lang="en-US" dirty="0">
              <a:latin typeface="+mj-lt"/>
            </a:endParaRPr>
          </a:p>
          <a:p>
            <a:pPr marL="0">
              <a:buNone/>
            </a:pPr>
            <a:r>
              <a:rPr lang="en-US" dirty="0" smtClean="0">
                <a:latin typeface="+mj-lt"/>
              </a:rPr>
              <a:t>The agent is then altered in the path by the agents in the visual cone, reproducing the </a:t>
            </a:r>
            <a:r>
              <a:rPr lang="en-US" b="1" dirty="0" smtClean="0">
                <a:latin typeface="+mj-lt"/>
              </a:rPr>
              <a:t>storm behavior</a:t>
            </a:r>
          </a:p>
        </p:txBody>
      </p:sp>
    </p:spTree>
    <p:extLst>
      <p:ext uri="{BB962C8B-B14F-4D97-AF65-F5344CB8AC3E}">
        <p14:creationId xmlns:p14="http://schemas.microsoft.com/office/powerpoint/2010/main" xmlns="" val="53596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24100" y="0"/>
            <a:ext cx="7534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523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principle: agent-based model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7886700" cy="4351338"/>
          </a:xfrm>
        </p:spPr>
        <p:txBody>
          <a:bodyPr/>
          <a:lstStyle/>
          <a:p>
            <a:pPr marL="0">
              <a:buNone/>
            </a:pPr>
            <a:r>
              <a:rPr lang="en-US" b="1" dirty="0" smtClean="0">
                <a:latin typeface="+mj-lt"/>
              </a:rPr>
              <a:t>Agent-Based Model </a:t>
            </a:r>
            <a:r>
              <a:rPr lang="en-US" dirty="0" smtClean="0">
                <a:latin typeface="+mj-lt"/>
              </a:rPr>
              <a:t>is a computational model for simulating the actions and interactions of autonomous agents.</a:t>
            </a:r>
          </a:p>
          <a:p>
            <a:pPr marL="0">
              <a:buNone/>
            </a:pPr>
            <a:endParaRPr lang="en-US" dirty="0" smtClean="0">
              <a:latin typeface="+mj-lt"/>
            </a:endParaRPr>
          </a:p>
          <a:p>
            <a:pPr marL="0">
              <a:buNone/>
            </a:pPr>
            <a:r>
              <a:rPr lang="en-US" dirty="0" smtClean="0">
                <a:latin typeface="+mj-lt"/>
              </a:rPr>
              <a:t>The basic idea is to use the ABM into a </a:t>
            </a:r>
            <a:r>
              <a:rPr lang="en-US" b="1" dirty="0" smtClean="0">
                <a:latin typeface="+mj-lt"/>
              </a:rPr>
              <a:t>physical system</a:t>
            </a:r>
            <a:r>
              <a:rPr lang="en-US" dirty="0" smtClean="0">
                <a:latin typeface="+mj-lt"/>
              </a:rPr>
              <a:t>, where the agents are objects created by </a:t>
            </a:r>
            <a:r>
              <a:rPr lang="en-US" b="1" dirty="0" smtClean="0">
                <a:latin typeface="+mj-lt"/>
              </a:rPr>
              <a:t>sources</a:t>
            </a:r>
            <a:r>
              <a:rPr lang="en-US" dirty="0" smtClean="0">
                <a:latin typeface="+mj-lt"/>
              </a:rPr>
              <a:t> that follows laws in terms of </a:t>
            </a:r>
            <a:r>
              <a:rPr lang="en-US" b="1" dirty="0" smtClean="0">
                <a:latin typeface="+mj-lt"/>
              </a:rPr>
              <a:t>interaction, attraction and repulsion</a:t>
            </a:r>
            <a:r>
              <a:rPr lang="en-US" dirty="0" smtClean="0">
                <a:latin typeface="+mj-lt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803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rvis\Desktop\2232323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2244" y="774794"/>
            <a:ext cx="6096000" cy="5229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Approach 2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xmlns="" val="32815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1" y="1690688"/>
            <a:ext cx="5723964" cy="45666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latin typeface="+mj-lt"/>
              </a:rPr>
              <a:t>Apply the agent-based model to create </a:t>
            </a:r>
            <a:r>
              <a:rPr lang="en-US" sz="2600" dirty="0" smtClean="0">
                <a:latin typeface="+mj-lt"/>
              </a:rPr>
              <a:t>a </a:t>
            </a:r>
            <a:r>
              <a:rPr lang="en-US" sz="2600" b="1" dirty="0">
                <a:latin typeface="+mj-lt"/>
              </a:rPr>
              <a:t>3D surface</a:t>
            </a:r>
            <a:r>
              <a:rPr lang="en-US" sz="2600" dirty="0">
                <a:latin typeface="+mj-lt"/>
              </a:rPr>
              <a:t>, conceptually seen as a lightweight steel shelter</a:t>
            </a:r>
          </a:p>
          <a:p>
            <a:pPr marL="0" indent="0">
              <a:buNone/>
            </a:pPr>
            <a:endParaRPr lang="en-US" sz="2600" dirty="0">
              <a:latin typeface="+mj-lt"/>
            </a:endParaRPr>
          </a:p>
          <a:p>
            <a:pPr marL="0" indent="0">
              <a:buNone/>
            </a:pPr>
            <a:r>
              <a:rPr lang="en-US" sz="2600" dirty="0">
                <a:latin typeface="+mj-lt"/>
              </a:rPr>
              <a:t>From the structural point of view, the model is based on two sources at the base of the surface, that generate a user-input number of agents, which movement is governed by the </a:t>
            </a:r>
            <a:r>
              <a:rPr lang="en-US" sz="2600" b="1" dirty="0">
                <a:latin typeface="+mj-lt"/>
              </a:rPr>
              <a:t>attraction</a:t>
            </a:r>
            <a:r>
              <a:rPr lang="en-US" sz="2600" dirty="0">
                <a:latin typeface="+mj-lt"/>
              </a:rPr>
              <a:t> with respect to the opposite source, as well as the </a:t>
            </a:r>
            <a:r>
              <a:rPr lang="en-US" sz="2600" b="1" dirty="0">
                <a:latin typeface="+mj-lt"/>
              </a:rPr>
              <a:t>adherence </a:t>
            </a:r>
            <a:r>
              <a:rPr lang="en-US" sz="2600" dirty="0">
                <a:latin typeface="+mj-lt"/>
              </a:rPr>
              <a:t>to the selected surface</a:t>
            </a:r>
          </a:p>
        </p:txBody>
      </p:sp>
    </p:spTree>
    <p:extLst>
      <p:ext uri="{BB962C8B-B14F-4D97-AF65-F5344CB8AC3E}">
        <p14:creationId xmlns:p14="http://schemas.microsoft.com/office/powerpoint/2010/main" xmlns="" val="62782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7800" y="0"/>
            <a:ext cx="9278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289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7800" y="0"/>
            <a:ext cx="9278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588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</a:t>
            </a:r>
            <a:r>
              <a:rPr lang="en-US" dirty="0"/>
              <a:t>2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1" y="1690688"/>
            <a:ext cx="8018928" cy="45666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Differentiate the types of agents created by the two sources: one type is in charge of </a:t>
            </a:r>
            <a:r>
              <a:rPr lang="en-US" sz="2400" b="1" dirty="0">
                <a:latin typeface="+mj-lt"/>
              </a:rPr>
              <a:t>model the shape </a:t>
            </a:r>
            <a:r>
              <a:rPr lang="en-US" sz="2400" dirty="0">
                <a:latin typeface="+mj-lt"/>
              </a:rPr>
              <a:t>of the 3D shelter, while the other one is in chare of </a:t>
            </a:r>
            <a:r>
              <a:rPr lang="en-US" sz="2400" b="1" dirty="0">
                <a:latin typeface="+mj-lt"/>
              </a:rPr>
              <a:t>model the reinforcement </a:t>
            </a:r>
            <a:r>
              <a:rPr lang="en-US" sz="2400" dirty="0">
                <a:latin typeface="+mj-lt"/>
              </a:rPr>
              <a:t>of it</a:t>
            </a:r>
          </a:p>
          <a:p>
            <a:pPr marL="0" indent="0"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buNone/>
            </a:pPr>
            <a:r>
              <a:rPr lang="en-US" sz="2400" dirty="0" smtClean="0">
                <a:latin typeface="+mj-lt"/>
              </a:rPr>
              <a:t>The first type’s agents have specific </a:t>
            </a:r>
            <a:r>
              <a:rPr lang="en-US" sz="2400" b="1" dirty="0" smtClean="0">
                <a:latin typeface="+mj-lt"/>
              </a:rPr>
              <a:t>motion laws</a:t>
            </a:r>
            <a:r>
              <a:rPr lang="en-US" sz="2400" dirty="0" smtClean="0">
                <a:latin typeface="+mj-lt"/>
              </a:rPr>
              <a:t>, such as the </a:t>
            </a:r>
            <a:r>
              <a:rPr lang="en-US" sz="2400" b="1" dirty="0" smtClean="0">
                <a:latin typeface="+mj-lt"/>
              </a:rPr>
              <a:t>adherence</a:t>
            </a:r>
            <a:r>
              <a:rPr lang="en-US" sz="2400" dirty="0" smtClean="0">
                <a:latin typeface="+mj-lt"/>
              </a:rPr>
              <a:t> to the surface, the </a:t>
            </a:r>
            <a:r>
              <a:rPr lang="en-US" sz="2400" b="1" dirty="0" smtClean="0">
                <a:latin typeface="+mj-lt"/>
              </a:rPr>
              <a:t>attraction</a:t>
            </a:r>
            <a:r>
              <a:rPr lang="en-US" sz="2400" dirty="0" smtClean="0">
                <a:latin typeface="+mj-lt"/>
              </a:rPr>
              <a:t> to the other source (seen as a target) and the </a:t>
            </a:r>
            <a:r>
              <a:rPr lang="en-US" sz="2400" b="1" dirty="0" smtClean="0">
                <a:latin typeface="+mj-lt"/>
              </a:rPr>
              <a:t>repulsion</a:t>
            </a:r>
            <a:r>
              <a:rPr lang="en-US" sz="2400" dirty="0" smtClean="0">
                <a:latin typeface="+mj-lt"/>
              </a:rPr>
              <a:t> with respect to each other agent</a:t>
            </a:r>
          </a:p>
          <a:p>
            <a:pPr marL="0" indent="0"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buNone/>
            </a:pPr>
            <a:r>
              <a:rPr lang="en-US" sz="2400" dirty="0" smtClean="0">
                <a:latin typeface="+mj-lt"/>
              </a:rPr>
              <a:t>The second type’s agents differ from the previous one, as they change in motion based also on an additional </a:t>
            </a:r>
            <a:r>
              <a:rPr lang="en-US" sz="2400" b="1" dirty="0" smtClean="0">
                <a:latin typeface="+mj-lt"/>
              </a:rPr>
              <a:t>spin vector </a:t>
            </a:r>
            <a:r>
              <a:rPr lang="en-US" sz="2400" dirty="0" smtClean="0">
                <a:latin typeface="+mj-lt"/>
              </a:rPr>
              <a:t>applied</a:t>
            </a:r>
          </a:p>
          <a:p>
            <a:pPr marL="0" indent="0">
              <a:buNone/>
            </a:pPr>
            <a:endParaRPr lang="en-US"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288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749300"/>
            <a:ext cx="100584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771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56864" y="941294"/>
            <a:ext cx="7463867" cy="495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8195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</a:t>
            </a:r>
            <a:r>
              <a:rPr lang="en-US" dirty="0"/>
              <a:t>3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1" y="1690688"/>
            <a:ext cx="5580528" cy="45666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+mj-lt"/>
              </a:rPr>
              <a:t>Structural analysis </a:t>
            </a:r>
            <a:r>
              <a:rPr lang="en-US" sz="2400" dirty="0">
                <a:latin typeface="+mj-lt"/>
              </a:rPr>
              <a:t>of the 3D shelter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Export the Rhino results (in terms of agents path) and import in </a:t>
            </a:r>
            <a:r>
              <a:rPr lang="en-US" sz="2400" b="1" dirty="0">
                <a:latin typeface="+mj-lt"/>
              </a:rPr>
              <a:t>FEM software</a:t>
            </a:r>
          </a:p>
          <a:p>
            <a:pPr marL="0" indent="0">
              <a:buNone/>
            </a:pPr>
            <a:endParaRPr lang="en-US"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554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06400"/>
            <a:ext cx="12192000" cy="604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7752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Approach 1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xmlns="" val="11257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68300"/>
            <a:ext cx="12192000" cy="61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91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93700"/>
            <a:ext cx="12192000" cy="605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9533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900" y="0"/>
            <a:ext cx="11750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7573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0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1" y="1825625"/>
            <a:ext cx="5430078" cy="4351338"/>
          </a:xfrm>
        </p:spPr>
        <p:txBody>
          <a:bodyPr/>
          <a:lstStyle/>
          <a:p>
            <a:pPr indent="0">
              <a:buNone/>
            </a:pPr>
            <a:r>
              <a:rPr lang="en-US" dirty="0" smtClean="0">
                <a:latin typeface="+mj-lt"/>
              </a:rPr>
              <a:t>Sources along a </a:t>
            </a:r>
            <a:r>
              <a:rPr lang="en-US" b="1" dirty="0" smtClean="0">
                <a:latin typeface="+mj-lt"/>
              </a:rPr>
              <a:t>fixed boundary</a:t>
            </a:r>
          </a:p>
          <a:p>
            <a:pPr marL="0" indent="0">
              <a:buNone/>
            </a:pPr>
            <a:endParaRPr lang="en-US" b="1" dirty="0" smtClean="0">
              <a:latin typeface="+mj-lt"/>
            </a:endParaRPr>
          </a:p>
          <a:p>
            <a:pPr indent="0">
              <a:buNone/>
            </a:pPr>
            <a:r>
              <a:rPr lang="en-US" dirty="0" smtClean="0">
                <a:latin typeface="+mj-lt"/>
              </a:rPr>
              <a:t>Each source generates a fixed number of</a:t>
            </a:r>
            <a:r>
              <a:rPr lang="en-US" b="1" dirty="0" smtClean="0">
                <a:latin typeface="+mj-lt"/>
              </a:rPr>
              <a:t> agents</a:t>
            </a:r>
            <a:r>
              <a:rPr lang="en-US" dirty="0" smtClean="0">
                <a:latin typeface="+mj-lt"/>
              </a:rPr>
              <a:t>, that corresponds to the same as the number of other sources</a:t>
            </a:r>
          </a:p>
          <a:p>
            <a:pPr indent="0">
              <a:buNone/>
            </a:pPr>
            <a:endParaRPr lang="en-US" dirty="0" smtClean="0">
              <a:latin typeface="+mj-lt"/>
            </a:endParaRPr>
          </a:p>
          <a:p>
            <a:pPr indent="0">
              <a:buNone/>
            </a:pPr>
            <a:r>
              <a:rPr lang="en-US" dirty="0" smtClean="0">
                <a:latin typeface="+mj-lt"/>
              </a:rPr>
              <a:t>Each other source is an </a:t>
            </a:r>
            <a:r>
              <a:rPr lang="en-US" b="1" dirty="0" smtClean="0">
                <a:latin typeface="+mj-lt"/>
              </a:rPr>
              <a:t>attraction</a:t>
            </a:r>
            <a:r>
              <a:rPr lang="en-US" dirty="0" smtClean="0">
                <a:latin typeface="+mj-lt"/>
              </a:rPr>
              <a:t> for the agents</a:t>
            </a:r>
          </a:p>
        </p:txBody>
      </p:sp>
      <p:pic>
        <p:nvPicPr>
          <p:cNvPr id="1026" name="Picture 2" descr="D:\Dropbox\WORKSHOP_WILLIAMS\PRESENTAZIONI\wip\part1\p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01346" y="1825625"/>
            <a:ext cx="3743325" cy="3332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1574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ropbox\WORKSHOP_WILLIAMS\PRESENTAZIONI\wip\part1\TRI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3356" y="1943100"/>
            <a:ext cx="4015128" cy="3171825"/>
          </a:xfrm>
          <a:prstGeom prst="rect">
            <a:avLst/>
          </a:prstGeom>
          <a:noFill/>
        </p:spPr>
      </p:pic>
      <p:pic>
        <p:nvPicPr>
          <p:cNvPr id="4099" name="Picture 3" descr="D:\Dropbox\WORKSHOP_WILLIAMS\PRESENTAZIONI\wip\part1\TRI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4364" y="1943100"/>
            <a:ext cx="4015128" cy="3171825"/>
          </a:xfrm>
          <a:prstGeom prst="rect">
            <a:avLst/>
          </a:prstGeom>
          <a:noFill/>
        </p:spPr>
      </p:pic>
      <p:pic>
        <p:nvPicPr>
          <p:cNvPr id="4100" name="Picture 4" descr="D:\Dropbox\WORKSHOP_WILLIAMS\PRESENTAZIONI\wip\part1\TRI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05372" y="1943100"/>
            <a:ext cx="4015128" cy="31718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WORKSHOP_WILLIAMS\PRESENTAZIONI\wip\part1\PT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942" y="1252824"/>
            <a:ext cx="5662321" cy="4473056"/>
          </a:xfrm>
          <a:prstGeom prst="rect">
            <a:avLst/>
          </a:prstGeom>
          <a:noFill/>
        </p:spPr>
      </p:pic>
      <p:pic>
        <p:nvPicPr>
          <p:cNvPr id="2051" name="Picture 3" descr="D:\Dropbox\WORKSHOP_WILLIAMS\PRESENTAZIONI\wip\part1\PTP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2263" y="1301829"/>
            <a:ext cx="5600286" cy="44240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Dropbox\WORKSHOP_WILLIAMS\PRESENTAZIONI\wip\part1\PTP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6" y="1096740"/>
            <a:ext cx="5469255" cy="4320540"/>
          </a:xfrm>
          <a:prstGeom prst="rect">
            <a:avLst/>
          </a:prstGeom>
          <a:noFill/>
        </p:spPr>
      </p:pic>
      <p:pic>
        <p:nvPicPr>
          <p:cNvPr id="3077" name="Picture 5" descr="D:\Dropbox\WORKSHOP_WILLIAMS\PRESENTAZIONI\wip\part1\PTP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55031" y="1097280"/>
            <a:ext cx="5468572" cy="432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690689"/>
            <a:ext cx="5430079" cy="4486274"/>
          </a:xfrm>
        </p:spPr>
        <p:txBody>
          <a:bodyPr>
            <a:normAutofit/>
          </a:bodyPr>
          <a:lstStyle/>
          <a:p>
            <a:pPr marL="0">
              <a:buNone/>
            </a:pPr>
            <a:r>
              <a:rPr lang="en-US" dirty="0" smtClean="0">
                <a:latin typeface="+mj-lt"/>
              </a:rPr>
              <a:t>Sources along a </a:t>
            </a:r>
            <a:r>
              <a:rPr lang="en-US" b="1" dirty="0" smtClean="0">
                <a:latin typeface="+mj-lt"/>
              </a:rPr>
              <a:t>fixed boundary </a:t>
            </a:r>
            <a:r>
              <a:rPr lang="en-US" dirty="0" smtClean="0">
                <a:latin typeface="+mj-lt"/>
              </a:rPr>
              <a:t>(both in 2D and 3D)</a:t>
            </a:r>
            <a:endParaRPr lang="en-US" b="1" dirty="0" smtClean="0">
              <a:latin typeface="+mj-lt"/>
            </a:endParaRPr>
          </a:p>
          <a:p>
            <a:pPr marL="0">
              <a:buNone/>
            </a:pPr>
            <a:endParaRPr lang="en-US" dirty="0" smtClean="0">
              <a:latin typeface="+mj-lt"/>
            </a:endParaRPr>
          </a:p>
          <a:p>
            <a:pPr marL="0">
              <a:buNone/>
            </a:pPr>
            <a:r>
              <a:rPr lang="en-US" dirty="0" smtClean="0">
                <a:latin typeface="+mj-lt"/>
              </a:rPr>
              <a:t>Each source generates </a:t>
            </a:r>
            <a:r>
              <a:rPr lang="en-US" b="1" dirty="0" smtClean="0">
                <a:latin typeface="+mj-lt"/>
              </a:rPr>
              <a:t>only one agent</a:t>
            </a:r>
          </a:p>
          <a:p>
            <a:pPr marL="0">
              <a:buNone/>
            </a:pPr>
            <a:endParaRPr lang="en-US" dirty="0">
              <a:latin typeface="+mj-lt"/>
            </a:endParaRPr>
          </a:p>
          <a:p>
            <a:pPr marL="0">
              <a:buNone/>
            </a:pPr>
            <a:r>
              <a:rPr lang="en-US" dirty="0" smtClean="0">
                <a:latin typeface="+mj-lt"/>
              </a:rPr>
              <a:t>The agent has </a:t>
            </a:r>
            <a:r>
              <a:rPr lang="en-US" b="1" dirty="0" smtClean="0">
                <a:latin typeface="+mj-lt"/>
              </a:rPr>
              <a:t>one specific target</a:t>
            </a:r>
            <a:r>
              <a:rPr lang="en-US" dirty="0" smtClean="0">
                <a:latin typeface="+mj-lt"/>
              </a:rPr>
              <a:t>, that is the furthest agents’ source with respect to its origin and is inside its </a:t>
            </a:r>
            <a:r>
              <a:rPr lang="en-US" b="1" dirty="0" smtClean="0">
                <a:latin typeface="+mj-lt"/>
              </a:rPr>
              <a:t>visual cone</a:t>
            </a:r>
            <a:endParaRPr lang="en-US" b="1" dirty="0">
              <a:latin typeface="+mj-lt"/>
            </a:endParaRPr>
          </a:p>
        </p:txBody>
      </p:sp>
      <p:pic>
        <p:nvPicPr>
          <p:cNvPr id="5122" name="Picture 2" descr="D:\Dropbox\WORKSHOP_WILLIAMS\PRESENTAZIONI\wip\part2\p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10475" y="1690688"/>
            <a:ext cx="3743325" cy="3332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1643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Dropbox\WORKSHOP_WILLIAMS\PRESENTAZIONI\wip\part2\01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" y="828675"/>
            <a:ext cx="5657851" cy="4848382"/>
          </a:xfrm>
          <a:prstGeom prst="rect">
            <a:avLst/>
          </a:prstGeom>
          <a:noFill/>
        </p:spPr>
      </p:pic>
      <p:pic>
        <p:nvPicPr>
          <p:cNvPr id="6147" name="Picture 3" descr="D:\Dropbox\WORKSHOP_WILLIAMS\PRESENTAZIONI\wip\part2\03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26" y="828675"/>
            <a:ext cx="5657850" cy="48483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502</Words>
  <Application>Microsoft Office PowerPoint</Application>
  <PresentationFormat>Personalizzato</PresentationFormat>
  <Paragraphs>46</Paragraphs>
  <Slides>32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3" baseType="lpstr">
      <vt:lpstr>Tema di Office</vt:lpstr>
      <vt:lpstr>“Stressed-out” agents</vt:lpstr>
      <vt:lpstr>Basic principle: agent-based model</vt:lpstr>
      <vt:lpstr>Approach 1</vt:lpstr>
      <vt:lpstr>Phase 0</vt:lpstr>
      <vt:lpstr>Diapositiva 5</vt:lpstr>
      <vt:lpstr>Diapositiva 6</vt:lpstr>
      <vt:lpstr>Diapositiva 7</vt:lpstr>
      <vt:lpstr>Phase 1</vt:lpstr>
      <vt:lpstr>Diapositiva 9</vt:lpstr>
      <vt:lpstr>Diapositiva 10</vt:lpstr>
      <vt:lpstr>Diapositiva 11</vt:lpstr>
      <vt:lpstr>Diapositiva 12</vt:lpstr>
      <vt:lpstr>Diapositiva 13</vt:lpstr>
      <vt:lpstr>Phase 2</vt:lpstr>
      <vt:lpstr>Diapositiva 15</vt:lpstr>
      <vt:lpstr>Diapositiva 16</vt:lpstr>
      <vt:lpstr>Diapositiva 17</vt:lpstr>
      <vt:lpstr>Phase 3</vt:lpstr>
      <vt:lpstr>Diapositiva 19</vt:lpstr>
      <vt:lpstr>Diapositiva 20</vt:lpstr>
      <vt:lpstr>Approach 2</vt:lpstr>
      <vt:lpstr>Phase 1</vt:lpstr>
      <vt:lpstr>Diapositiva 23</vt:lpstr>
      <vt:lpstr>Diapositiva 24</vt:lpstr>
      <vt:lpstr>Phase 2</vt:lpstr>
      <vt:lpstr>Diapositiva 26</vt:lpstr>
      <vt:lpstr>Diapositiva 27</vt:lpstr>
      <vt:lpstr>Phase 3</vt:lpstr>
      <vt:lpstr>Diapositiva 29</vt:lpstr>
      <vt:lpstr>Diapositiva 30</vt:lpstr>
      <vt:lpstr>Diapositiva 31</vt:lpstr>
      <vt:lpstr>Diapositiva 32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“Stressed-out” agents</dc:title>
  <dc:creator>Vittoria Laghi</dc:creator>
  <cp:lastModifiedBy>Ervis</cp:lastModifiedBy>
  <cp:revision>24</cp:revision>
  <dcterms:created xsi:type="dcterms:W3CDTF">2017-02-16T10:52:31Z</dcterms:created>
  <dcterms:modified xsi:type="dcterms:W3CDTF">2017-02-16T16:27:23Z</dcterms:modified>
</cp:coreProperties>
</file>